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4660"/>
  </p:normalViewPr>
  <p:slideViewPr>
    <p:cSldViewPr>
      <p:cViewPr varScale="1">
        <p:scale>
          <a:sx n="103" d="100"/>
          <a:sy n="103" d="100"/>
        </p:scale>
        <p:origin x="4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EB97-227B-4CA9-9731-8F79CDE8A724}" type="datetimeFigureOut">
              <a:rPr lang="bg-BG" smtClean="0"/>
              <a:t>10.9.2018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7621-0C18-451A-8DEB-3E50F0F68C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620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EB97-227B-4CA9-9731-8F79CDE8A724}" type="datetimeFigureOut">
              <a:rPr lang="bg-BG" smtClean="0"/>
              <a:t>10.9.2018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7621-0C18-451A-8DEB-3E50F0F68C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573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EB97-227B-4CA9-9731-8F79CDE8A724}" type="datetimeFigureOut">
              <a:rPr lang="bg-BG" smtClean="0"/>
              <a:t>10.9.2018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7621-0C18-451A-8DEB-3E50F0F68C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72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EB97-227B-4CA9-9731-8F79CDE8A724}" type="datetimeFigureOut">
              <a:rPr lang="bg-BG" smtClean="0"/>
              <a:t>10.9.2018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7621-0C18-451A-8DEB-3E50F0F68CF4}" type="slidenum">
              <a:rPr lang="bg-BG" smtClean="0"/>
              <a:t>‹#›</a:t>
            </a:fld>
            <a:endParaRPr lang="bg-BG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26688" cy="172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7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EB97-227B-4CA9-9731-8F79CDE8A724}" type="datetimeFigureOut">
              <a:rPr lang="bg-BG" smtClean="0"/>
              <a:t>10.9.2018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7621-0C18-451A-8DEB-3E50F0F68C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520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EB97-227B-4CA9-9731-8F79CDE8A724}" type="datetimeFigureOut">
              <a:rPr lang="bg-BG" smtClean="0"/>
              <a:t>10.9.2018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7621-0C18-451A-8DEB-3E50F0F68C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169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EB97-227B-4CA9-9731-8F79CDE8A724}" type="datetimeFigureOut">
              <a:rPr lang="bg-BG" smtClean="0"/>
              <a:t>10.9.2018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7621-0C18-451A-8DEB-3E50F0F68C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945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EB97-227B-4CA9-9731-8F79CDE8A724}" type="datetimeFigureOut">
              <a:rPr lang="bg-BG" smtClean="0"/>
              <a:t>10.9.2018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7621-0C18-451A-8DEB-3E50F0F68C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523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EB97-227B-4CA9-9731-8F79CDE8A724}" type="datetimeFigureOut">
              <a:rPr lang="bg-BG" smtClean="0"/>
              <a:t>10.9.2018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7621-0C18-451A-8DEB-3E50F0F68C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147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EB97-227B-4CA9-9731-8F79CDE8A724}" type="datetimeFigureOut">
              <a:rPr lang="bg-BG" smtClean="0"/>
              <a:t>10.9.2018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7621-0C18-451A-8DEB-3E50F0F68C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736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EB97-227B-4CA9-9731-8F79CDE8A724}" type="datetimeFigureOut">
              <a:rPr lang="bg-BG" smtClean="0"/>
              <a:t>10.9.2018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7621-0C18-451A-8DEB-3E50F0F68C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033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5EB97-227B-4CA9-9731-8F79CDE8A724}" type="datetimeFigureOut">
              <a:rPr lang="bg-BG" smtClean="0"/>
              <a:t>10.9.2018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7621-0C18-451A-8DEB-3E50F0F68C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359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437112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Partner: Tatyana </a:t>
            </a:r>
            <a:r>
              <a:rPr lang="en-US" b="1" dirty="0" err="1" smtClean="0">
                <a:solidFill>
                  <a:schemeClr val="tx1"/>
                </a:solidFill>
              </a:rPr>
              <a:t>Nanovska</a:t>
            </a:r>
            <a:r>
              <a:rPr lang="en-US" b="1" dirty="0" smtClean="0">
                <a:solidFill>
                  <a:schemeClr val="tx1"/>
                </a:solidFill>
              </a:rPr>
              <a:t> (CPA, Registered auditor)</a:t>
            </a:r>
            <a:endParaRPr lang="bg-BG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7312" cy="287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>Our </a:t>
            </a:r>
            <a:r>
              <a:rPr lang="en-US" sz="3600" b="1" dirty="0" smtClean="0"/>
              <a:t>services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r>
              <a:rPr lang="en-US" sz="2800" dirty="0" smtClean="0"/>
              <a:t>Accounting</a:t>
            </a:r>
          </a:p>
          <a:p>
            <a:r>
              <a:rPr lang="en-US" sz="2800" dirty="0" smtClean="0"/>
              <a:t>Payroll</a:t>
            </a:r>
          </a:p>
          <a:p>
            <a:r>
              <a:rPr lang="en-US" sz="2800" dirty="0" smtClean="0"/>
              <a:t>Audit</a:t>
            </a:r>
          </a:p>
          <a:p>
            <a:r>
              <a:rPr lang="en-US" sz="2800" dirty="0" smtClean="0"/>
              <a:t>Tax consulting</a:t>
            </a:r>
          </a:p>
          <a:p>
            <a:r>
              <a:rPr lang="en-US" sz="2800" dirty="0" smtClean="0"/>
              <a:t>VAT refund</a:t>
            </a:r>
          </a:p>
          <a:p>
            <a:r>
              <a:rPr lang="en-US" sz="2800" dirty="0" smtClean="0"/>
              <a:t>Business advice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79" y="1826065"/>
            <a:ext cx="2561427" cy="448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84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	</a:t>
            </a:r>
            <a:r>
              <a:rPr lang="en-US" sz="3200" b="1" dirty="0" smtClean="0"/>
              <a:t>Advantages of setting up business in Bulgaria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10 % flat income </a:t>
            </a:r>
            <a:r>
              <a:rPr lang="en-GB" sz="2800" dirty="0"/>
              <a:t>taxes </a:t>
            </a:r>
            <a:r>
              <a:rPr lang="en-GB" sz="2800" dirty="0" smtClean="0"/>
              <a:t> </a:t>
            </a:r>
          </a:p>
          <a:p>
            <a:r>
              <a:rPr lang="en-GB" sz="2800" dirty="0"/>
              <a:t>m</a:t>
            </a:r>
            <a:r>
              <a:rPr lang="en-GB" sz="2800" dirty="0" smtClean="0"/>
              <a:t>ax. </a:t>
            </a:r>
            <a:r>
              <a:rPr lang="en-GB" sz="2800" dirty="0"/>
              <a:t>amount on which social and health insurances are </a:t>
            </a:r>
            <a:r>
              <a:rPr lang="en-GB" sz="2800" dirty="0" smtClean="0"/>
              <a:t>calculated: BGN </a:t>
            </a:r>
            <a:r>
              <a:rPr lang="en-GB" sz="2800" dirty="0"/>
              <a:t>2600 about (EUR 1300</a:t>
            </a:r>
            <a:r>
              <a:rPr lang="en-GB" sz="2800" dirty="0" smtClean="0"/>
              <a:t>)</a:t>
            </a:r>
          </a:p>
          <a:p>
            <a:r>
              <a:rPr lang="en-GB" sz="2800" dirty="0"/>
              <a:t>fast registration of new </a:t>
            </a:r>
            <a:r>
              <a:rPr lang="en-GB" sz="2800" dirty="0" smtClean="0"/>
              <a:t>companies</a:t>
            </a:r>
          </a:p>
          <a:p>
            <a:r>
              <a:rPr lang="en-GB" sz="2800" dirty="0"/>
              <a:t>low registration costs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31143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Most </a:t>
            </a:r>
            <a:r>
              <a:rPr lang="en-GB" sz="3200" b="1" dirty="0"/>
              <a:t>popular types of business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entities in Bulgaria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/>
              <a:t>Limited Liability Company (OOD) </a:t>
            </a:r>
            <a:endParaRPr lang="en-GB" sz="2800" dirty="0" smtClean="0"/>
          </a:p>
          <a:p>
            <a:r>
              <a:rPr lang="en-GB" sz="2800" dirty="0"/>
              <a:t>J</a:t>
            </a:r>
            <a:r>
              <a:rPr lang="en-GB" sz="2800" dirty="0" smtClean="0"/>
              <a:t>oint-stock company </a:t>
            </a:r>
            <a:r>
              <a:rPr lang="en-GB" sz="2800" cap="all" dirty="0" smtClean="0"/>
              <a:t>(</a:t>
            </a:r>
            <a:r>
              <a:rPr lang="en-GB" sz="2800" cap="all" dirty="0"/>
              <a:t>AD)</a:t>
            </a:r>
            <a:endParaRPr lang="bg-BG" sz="2800" b="1" cap="all" dirty="0"/>
          </a:p>
          <a:p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7043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Acquisition of real property </a:t>
            </a:r>
            <a:br>
              <a:rPr lang="en-GB" sz="3600" b="1" dirty="0" smtClean="0"/>
            </a:br>
            <a:r>
              <a:rPr lang="en-GB" sz="3600" b="1" dirty="0" smtClean="0"/>
              <a:t>in Bulgaria</a:t>
            </a:r>
            <a:r>
              <a:rPr lang="bg-BG" b="1" cap="all" dirty="0"/>
              <a:t/>
            </a:r>
            <a:br>
              <a:rPr lang="bg-BG" b="1" cap="all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n-GB" sz="2800" dirty="0"/>
              <a:t>Acquisition by Bulgarian </a:t>
            </a:r>
            <a:r>
              <a:rPr lang="en-GB" sz="2800" dirty="0" smtClean="0"/>
              <a:t>persons</a:t>
            </a:r>
          </a:p>
          <a:p>
            <a:r>
              <a:rPr lang="en-GB" sz="2800" dirty="0"/>
              <a:t>Acquisition by EU and EEA persons</a:t>
            </a:r>
            <a:endParaRPr lang="bg-BG" sz="2800" dirty="0"/>
          </a:p>
          <a:p>
            <a:r>
              <a:rPr lang="en-GB" sz="2800" dirty="0"/>
              <a:t>Acquisition by non-EU and non-EEA foreign nationals</a:t>
            </a:r>
            <a:endParaRPr lang="bg-BG" sz="2800" dirty="0"/>
          </a:p>
          <a:p>
            <a:endParaRPr lang="bg-BG" sz="2800" b="1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2368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Tax overview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n-GB" sz="2800" dirty="0"/>
              <a:t>P</a:t>
            </a:r>
            <a:r>
              <a:rPr lang="en-GB" sz="2800" dirty="0" smtClean="0"/>
              <a:t>ersonal </a:t>
            </a:r>
            <a:r>
              <a:rPr lang="en-GB" sz="2800" dirty="0"/>
              <a:t>I</a:t>
            </a:r>
            <a:r>
              <a:rPr lang="en-GB" sz="2800" dirty="0" smtClean="0"/>
              <a:t>ncome </a:t>
            </a:r>
            <a:r>
              <a:rPr lang="en-GB" sz="2800" dirty="0"/>
              <a:t>T</a:t>
            </a:r>
            <a:r>
              <a:rPr lang="en-GB" sz="2800" dirty="0" smtClean="0"/>
              <a:t>ax</a:t>
            </a:r>
            <a:endParaRPr lang="bg-BG" sz="2800" dirty="0" smtClean="0"/>
          </a:p>
          <a:p>
            <a:r>
              <a:rPr lang="en-US" sz="2800" dirty="0"/>
              <a:t>C</a:t>
            </a:r>
            <a:r>
              <a:rPr lang="en-US" sz="2800" dirty="0" smtClean="0"/>
              <a:t>orporate </a:t>
            </a:r>
            <a:r>
              <a:rPr lang="en-US" sz="2800" dirty="0"/>
              <a:t>I</a:t>
            </a:r>
            <a:r>
              <a:rPr lang="en-US" sz="2800" dirty="0" smtClean="0"/>
              <a:t>ncome </a:t>
            </a:r>
            <a:r>
              <a:rPr lang="en-US" sz="2800" dirty="0"/>
              <a:t>T</a:t>
            </a:r>
            <a:r>
              <a:rPr lang="en-US" sz="2800" dirty="0" smtClean="0"/>
              <a:t>ax</a:t>
            </a:r>
            <a:endParaRPr lang="bg-BG" sz="2800" dirty="0" smtClean="0"/>
          </a:p>
          <a:p>
            <a:r>
              <a:rPr lang="en-US" sz="2800" dirty="0" smtClean="0"/>
              <a:t>VAT</a:t>
            </a:r>
            <a:endParaRPr lang="bg-BG" sz="2800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107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18048"/>
            <a:ext cx="8229600" cy="1143000"/>
          </a:xfrm>
        </p:spPr>
        <p:txBody>
          <a:bodyPr/>
          <a:lstStyle/>
          <a:p>
            <a:r>
              <a:rPr lang="en-US" b="1" dirty="0" smtClean="0"/>
              <a:t>Thank you for your time!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030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291</TotalTime>
  <Words>99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  Our services </vt:lpstr>
      <vt:lpstr> Advantages of setting up business in Bulgaria</vt:lpstr>
      <vt:lpstr>Most popular types of business  entities in Bulgaria</vt:lpstr>
      <vt:lpstr> Acquisition of real property  in Bulgaria </vt:lpstr>
      <vt:lpstr>Tax overview</vt:lpstr>
      <vt:lpstr>Thank you for your time!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Qwerty</dc:creator>
  <cp:lastModifiedBy>Carly Davis</cp:lastModifiedBy>
  <cp:revision>22</cp:revision>
  <dcterms:created xsi:type="dcterms:W3CDTF">2018-09-05T12:26:33Z</dcterms:created>
  <dcterms:modified xsi:type="dcterms:W3CDTF">2018-09-10T07:26:58Z</dcterms:modified>
</cp:coreProperties>
</file>